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62" r:id="rId3"/>
    <p:sldId id="257" r:id="rId4"/>
    <p:sldId id="261" r:id="rId5"/>
    <p:sldId id="260"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91475-FA66-40C5-BECC-695E6F969C2C}" v="52" dt="2023-09-16T02:18:32.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10/4/2023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2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10/4/2023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802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10/4/2023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735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10/4/2023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33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10/4/2023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817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10/4/2023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524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10/4/2023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941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10/4/2023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301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10/4/2023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5068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10/4/2023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3299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10/4/2023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810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10/4/2023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556277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asianjournalusa.com/the-moon-in-chinese-culture-symbolism-and-significance/#:~:text=Literature%2C%20both%20classic%20and%20contemporary%2C%20continues%20to%20explore,transformation%2C%20and%20the%20passage%20of%20time.%20More%20items" TargetMode="External"/><Relationship Id="rId7" Type="http://schemas.openxmlformats.org/officeDocument/2006/relationships/hyperlink" Target="https://www.bbc.com/news/world-60153348"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britannica.com/science/Chinese-calendar" TargetMode="External"/><Relationship Id="rId5" Type="http://schemas.openxmlformats.org/officeDocument/2006/relationships/hyperlink" Target="https://www.thoughtco.com/profile-of-the-chinese-moon-festival-4077070" TargetMode="External"/><Relationship Id="rId4" Type="http://schemas.openxmlformats.org/officeDocument/2006/relationships/hyperlink" Target="https://www.chinastory.cn/PCywdbk/english/v1/detail/20190915/1012700000042741568517862580155998_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p!!Rectangle">
            <a:extLst>
              <a:ext uri="{FF2B5EF4-FFF2-40B4-BE49-F238E27FC236}">
                <a16:creationId xmlns:a16="http://schemas.microsoft.com/office/drawing/2014/main" id="{155D7866-985D-4D23-BF0E-72CA30F5C7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uilding with a yellow light and a few moon phases&#10;&#10;Description automatically generated with medium confidence">
            <a:extLst>
              <a:ext uri="{FF2B5EF4-FFF2-40B4-BE49-F238E27FC236}">
                <a16:creationId xmlns:a16="http://schemas.microsoft.com/office/drawing/2014/main" id="{E70A79C7-B37D-9FA3-9CD9-A34A8109BC3C}"/>
              </a:ext>
            </a:extLst>
          </p:cNvPr>
          <p:cNvPicPr>
            <a:picLocks noChangeAspect="1"/>
          </p:cNvPicPr>
          <p:nvPr/>
        </p:nvPicPr>
        <p:blipFill rotWithShape="1">
          <a:blip r:embed="rId2"/>
          <a:srcRect t="10359"/>
          <a:stretch/>
        </p:blipFill>
        <p:spPr>
          <a:xfrm>
            <a:off x="20" y="10"/>
            <a:ext cx="12191980" cy="6857990"/>
          </a:xfrm>
          <a:prstGeom prst="rect">
            <a:avLst/>
          </a:prstGeom>
        </p:spPr>
      </p:pic>
      <p:sp>
        <p:nvSpPr>
          <p:cNvPr id="23"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883145-1F13-3EE4-C169-DBB496F8418E}"/>
              </a:ext>
            </a:extLst>
          </p:cNvPr>
          <p:cNvSpPr>
            <a:spLocks noGrp="1"/>
          </p:cNvSpPr>
          <p:nvPr>
            <p:ph type="ctrTitle"/>
          </p:nvPr>
        </p:nvSpPr>
        <p:spPr>
          <a:xfrm>
            <a:off x="5849388" y="4907629"/>
            <a:ext cx="3212386" cy="1185353"/>
          </a:xfrm>
        </p:spPr>
        <p:txBody>
          <a:bodyPr anchor="ctr">
            <a:normAutofit/>
          </a:bodyPr>
          <a:lstStyle/>
          <a:p>
            <a:r>
              <a:rPr lang="ja-JP" altLang="en-US" sz="4800" dirty="0"/>
              <a:t>中国月亮</a:t>
            </a:r>
            <a:r>
              <a:rPr lang="en-US" altLang="ja-JP" sz="2600" dirty="0"/>
              <a:t/>
            </a:r>
            <a:br>
              <a:rPr lang="en-US" altLang="ja-JP" sz="2600" dirty="0"/>
            </a:br>
            <a:r>
              <a:rPr lang="en-US" sz="2000" b="0" i="0" dirty="0">
                <a:solidFill>
                  <a:srgbClr val="000000"/>
                </a:solidFill>
                <a:effectLst/>
                <a:latin typeface="Open Sans" panose="020B0606030504020204" pitchFamily="34" charset="0"/>
              </a:rPr>
              <a:t>zhōngguó yuè liàng</a:t>
            </a:r>
            <a:endParaRPr lang="en-US" sz="2000" dirty="0"/>
          </a:p>
        </p:txBody>
      </p:sp>
      <p:sp>
        <p:nvSpPr>
          <p:cNvPr id="3" name="Subtitle 2">
            <a:extLst>
              <a:ext uri="{FF2B5EF4-FFF2-40B4-BE49-F238E27FC236}">
                <a16:creationId xmlns:a16="http://schemas.microsoft.com/office/drawing/2014/main" id="{C2C6A5F8-6EBF-1D9A-F133-A42E65A0B05D}"/>
              </a:ext>
            </a:extLst>
          </p:cNvPr>
          <p:cNvSpPr>
            <a:spLocks noGrp="1"/>
          </p:cNvSpPr>
          <p:nvPr>
            <p:ph type="subTitle" idx="1"/>
          </p:nvPr>
        </p:nvSpPr>
        <p:spPr>
          <a:xfrm>
            <a:off x="9403912" y="4907629"/>
            <a:ext cx="2228641" cy="1185353"/>
          </a:xfrm>
        </p:spPr>
        <p:txBody>
          <a:bodyPr anchor="ctr">
            <a:normAutofit/>
          </a:bodyPr>
          <a:lstStyle/>
          <a:p>
            <a:r>
              <a:rPr lang="en-US" sz="1700" dirty="0"/>
              <a:t>By Selogi Sloey</a:t>
            </a:r>
          </a:p>
        </p:txBody>
      </p:sp>
      <p:sp>
        <p:nvSpPr>
          <p:cNvPr id="25"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C59A-0B77-9427-2713-C9BAB6A5C659}"/>
              </a:ext>
            </a:extLst>
          </p:cNvPr>
          <p:cNvSpPr>
            <a:spLocks noGrp="1"/>
          </p:cNvSpPr>
          <p:nvPr>
            <p:ph type="title"/>
          </p:nvPr>
        </p:nvSpPr>
        <p:spPr/>
        <p:txBody>
          <a:bodyPr/>
          <a:lstStyle/>
          <a:p>
            <a:r>
              <a:rPr lang="en-US" dirty="0"/>
              <a:t>CHARACTER FOR MOON</a:t>
            </a:r>
          </a:p>
        </p:txBody>
      </p:sp>
      <p:pic>
        <p:nvPicPr>
          <p:cNvPr id="1028" name="Picture 4" descr="Full Moon Wallpapers - Wallpaper Cave">
            <a:extLst>
              <a:ext uri="{FF2B5EF4-FFF2-40B4-BE49-F238E27FC236}">
                <a16:creationId xmlns:a16="http://schemas.microsoft.com/office/drawing/2014/main" id="{E03C3685-B54E-3C51-4B0E-834EE8BA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389" y="-2569582"/>
            <a:ext cx="17705151" cy="117598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4EDAB1-CF77-AFAC-5027-F6FDE4B1764A}"/>
              </a:ext>
            </a:extLst>
          </p:cNvPr>
          <p:cNvSpPr txBox="1"/>
          <p:nvPr/>
        </p:nvSpPr>
        <p:spPr>
          <a:xfrm>
            <a:off x="5385709" y="2814755"/>
            <a:ext cx="1420582" cy="1846659"/>
          </a:xfrm>
          <a:prstGeom prst="rect">
            <a:avLst/>
          </a:prstGeom>
          <a:noFill/>
        </p:spPr>
        <p:txBody>
          <a:bodyPr wrap="none" rtlCol="0">
            <a:spAutoFit/>
          </a:bodyPr>
          <a:lstStyle/>
          <a:p>
            <a:r>
              <a:rPr lang="ja-JP" altLang="en-US" sz="9600" b="1" i="0" dirty="0">
                <a:solidFill>
                  <a:srgbClr val="000000"/>
                </a:solidFill>
                <a:effectLst/>
                <a:latin typeface="Arial" panose="020B0604020202020204" pitchFamily="34" charset="0"/>
              </a:rPr>
              <a:t>月</a:t>
            </a:r>
          </a:p>
          <a:p>
            <a:endParaRPr lang="en-US" dirty="0"/>
          </a:p>
        </p:txBody>
      </p:sp>
      <p:sp>
        <p:nvSpPr>
          <p:cNvPr id="8" name="Rectangle 7">
            <a:extLst>
              <a:ext uri="{FF2B5EF4-FFF2-40B4-BE49-F238E27FC236}">
                <a16:creationId xmlns:a16="http://schemas.microsoft.com/office/drawing/2014/main" id="{2760E936-D0B3-CC6A-C94F-872E3E0267A6}"/>
              </a:ext>
            </a:extLst>
          </p:cNvPr>
          <p:cNvSpPr/>
          <p:nvPr/>
        </p:nvSpPr>
        <p:spPr>
          <a:xfrm>
            <a:off x="3923818" y="5046562"/>
            <a:ext cx="45719" cy="4977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EDB8A-0EFA-9E08-9B5A-ADB0C3FB32AA}"/>
              </a:ext>
            </a:extLst>
          </p:cNvPr>
          <p:cNvSpPr txBox="1"/>
          <p:nvPr/>
        </p:nvSpPr>
        <p:spPr>
          <a:xfrm>
            <a:off x="5586176" y="5003029"/>
            <a:ext cx="2476982"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Yu</a:t>
            </a:r>
            <a:r>
              <a:rPr lang="en-US" sz="3200" b="1" i="0" dirty="0">
                <a:solidFill>
                  <a:schemeClr val="bg1"/>
                </a:solidFill>
                <a:effectLst/>
                <a:latin typeface="Arial" panose="020B0604020202020204" pitchFamily="34" charset="0"/>
                <a:cs typeface="Arial" panose="020B0604020202020204" pitchFamily="34" charset="0"/>
              </a:rPr>
              <a:t>è</a:t>
            </a:r>
          </a:p>
        </p:txBody>
      </p:sp>
      <p:sp>
        <p:nvSpPr>
          <p:cNvPr id="10" name="Rectangle 9">
            <a:extLst>
              <a:ext uri="{FF2B5EF4-FFF2-40B4-BE49-F238E27FC236}">
                <a16:creationId xmlns:a16="http://schemas.microsoft.com/office/drawing/2014/main" id="{AC3AEDF7-69EB-446B-1486-0B35CBC12CBD}"/>
              </a:ext>
            </a:extLst>
          </p:cNvPr>
          <p:cNvSpPr/>
          <p:nvPr/>
        </p:nvSpPr>
        <p:spPr>
          <a:xfrm>
            <a:off x="4085863" y="5544273"/>
            <a:ext cx="3923818" cy="4571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8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o-It-Yourself Guide to Measuring the Moon’s Distance">
            <a:extLst>
              <a:ext uri="{FF2B5EF4-FFF2-40B4-BE49-F238E27FC236}">
                <a16:creationId xmlns:a16="http://schemas.microsoft.com/office/drawing/2014/main" id="{3B9E99A9-311C-EDF8-7C43-E3343C5DB9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39" b="12026"/>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8A6DB0E6-E65F-4229-A5A0-2500203B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C2E5811-5BA6-2661-9DB1-1799375DB0D9}"/>
              </a:ext>
            </a:extLst>
          </p:cNvPr>
          <p:cNvSpPr/>
          <p:nvPr/>
        </p:nvSpPr>
        <p:spPr>
          <a:xfrm>
            <a:off x="371094" y="1030147"/>
            <a:ext cx="3714769" cy="5602147"/>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1EA7C-24E8-1E3D-170F-E824A8A3316E}"/>
              </a:ext>
            </a:extLst>
          </p:cNvPr>
          <p:cNvSpPr>
            <a:spLocks noGrp="1"/>
          </p:cNvSpPr>
          <p:nvPr>
            <p:ph type="title"/>
          </p:nvPr>
        </p:nvSpPr>
        <p:spPr>
          <a:xfrm>
            <a:off x="371094" y="1161288"/>
            <a:ext cx="3438144" cy="1124712"/>
          </a:xfrm>
        </p:spPr>
        <p:txBody>
          <a:bodyPr anchor="b">
            <a:normAutofit/>
          </a:bodyPr>
          <a:lstStyle/>
          <a:p>
            <a:r>
              <a:rPr lang="en-US" sz="2600" dirty="0"/>
              <a:t>The Moon in Modern Chinese Culture</a:t>
            </a:r>
          </a:p>
        </p:txBody>
      </p:sp>
      <p:sp>
        <p:nvSpPr>
          <p:cNvPr id="2059" name="Rectangle 2058">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194571-BB11-3F66-DC2E-B7A194F4861A}"/>
              </a:ext>
            </a:extLst>
          </p:cNvPr>
          <p:cNvSpPr>
            <a:spLocks noGrp="1"/>
          </p:cNvSpPr>
          <p:nvPr>
            <p:ph idx="1"/>
          </p:nvPr>
        </p:nvSpPr>
        <p:spPr>
          <a:xfrm>
            <a:off x="371094" y="2399460"/>
            <a:ext cx="3438906" cy="4053136"/>
          </a:xfrm>
        </p:spPr>
        <p:txBody>
          <a:bodyPr anchor="t">
            <a:normAutofit/>
          </a:bodyPr>
          <a:lstStyle/>
          <a:p>
            <a:pPr>
              <a:lnSpc>
                <a:spcPct val="100000"/>
              </a:lnSpc>
            </a:pPr>
            <a:r>
              <a:rPr lang="en-US" sz="1700" dirty="0"/>
              <a:t>Represents harmony and balance</a:t>
            </a:r>
          </a:p>
          <a:p>
            <a:pPr lvl="1">
              <a:lnSpc>
                <a:spcPct val="100000"/>
              </a:lnSpc>
            </a:pPr>
            <a:r>
              <a:rPr lang="en-US" sz="1300" dirty="0"/>
              <a:t>In some areas, also love.</a:t>
            </a:r>
          </a:p>
          <a:p>
            <a:pPr>
              <a:lnSpc>
                <a:spcPct val="100000"/>
              </a:lnSpc>
            </a:pPr>
            <a:r>
              <a:rPr lang="en-US" sz="1700" dirty="0"/>
              <a:t>Intrinsically connected to Yin and Yang, Yin = feminine.</a:t>
            </a:r>
          </a:p>
          <a:p>
            <a:pPr lvl="1">
              <a:lnSpc>
                <a:spcPct val="100000"/>
              </a:lnSpc>
            </a:pPr>
            <a:r>
              <a:rPr lang="en-US" sz="1700" dirty="0"/>
              <a:t>In this case Sun and Moon</a:t>
            </a:r>
          </a:p>
          <a:p>
            <a:pPr>
              <a:lnSpc>
                <a:spcPct val="100000"/>
              </a:lnSpc>
            </a:pPr>
            <a:r>
              <a:rPr lang="en-US" sz="1700" dirty="0"/>
              <a:t>Many modern ideas originate from over 2,000 years ago.</a:t>
            </a:r>
          </a:p>
          <a:p>
            <a:pPr>
              <a:lnSpc>
                <a:spcPct val="100000"/>
              </a:lnSpc>
            </a:pPr>
            <a:r>
              <a:rPr lang="en-US" sz="1700" dirty="0"/>
              <a:t>The Moon also symbolizes connections, even across large distances.</a:t>
            </a:r>
          </a:p>
          <a:p>
            <a:pPr>
              <a:lnSpc>
                <a:spcPct val="100000"/>
              </a:lnSpc>
            </a:pPr>
            <a:r>
              <a:rPr lang="en-US" sz="1700" dirty="0"/>
              <a:t>So significant it’s the base of the Chinese calendar system.</a:t>
            </a:r>
          </a:p>
        </p:txBody>
      </p:sp>
    </p:spTree>
    <p:extLst>
      <p:ext uri="{BB962C8B-B14F-4D97-AF65-F5344CB8AC3E}">
        <p14:creationId xmlns:p14="http://schemas.microsoft.com/office/powerpoint/2010/main" val="538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2" name="Picture 10" descr="1051465 landscape, mountains, night, China, nature, sky, photography, long  exposure, stars, Moon, snowy peak, moonlight, horizon, starry night,  atmosphere, dusk, Himalayas, astronomy, cloud, dawn, star, atmosphere of  earth, astronomical object - Rare">
            <a:extLst>
              <a:ext uri="{FF2B5EF4-FFF2-40B4-BE49-F238E27FC236}">
                <a16:creationId xmlns:a16="http://schemas.microsoft.com/office/drawing/2014/main" id="{736E9326-C0ED-95F3-9A5B-EDF4E32AB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2" y="0"/>
            <a:ext cx="12233024"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CB7017C-93EC-CC0E-6104-4357A131318F}"/>
              </a:ext>
            </a:extLst>
          </p:cNvPr>
          <p:cNvSpPr/>
          <p:nvPr/>
        </p:nvSpPr>
        <p:spPr>
          <a:xfrm>
            <a:off x="-20512" y="464515"/>
            <a:ext cx="4071651" cy="789838"/>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9CE3C-C21C-832A-8DF4-52B70DAF7BDD}"/>
              </a:ext>
            </a:extLst>
          </p:cNvPr>
          <p:cNvSpPr>
            <a:spLocks noGrp="1"/>
          </p:cNvSpPr>
          <p:nvPr>
            <p:ph type="title"/>
          </p:nvPr>
        </p:nvSpPr>
        <p:spPr>
          <a:xfrm>
            <a:off x="81023" y="269646"/>
            <a:ext cx="10168128" cy="1179576"/>
          </a:xfrm>
        </p:spPr>
        <p:txBody>
          <a:bodyPr/>
          <a:lstStyle/>
          <a:p>
            <a:r>
              <a:rPr lang="en-US" dirty="0"/>
              <a:t>Lunar Calendar</a:t>
            </a:r>
          </a:p>
        </p:txBody>
      </p:sp>
      <p:sp>
        <p:nvSpPr>
          <p:cNvPr id="3" name="Content Placeholder 2">
            <a:extLst>
              <a:ext uri="{FF2B5EF4-FFF2-40B4-BE49-F238E27FC236}">
                <a16:creationId xmlns:a16="http://schemas.microsoft.com/office/drawing/2014/main" id="{F3D68CB8-3BD6-EB85-7019-40D485D22FC2}"/>
              </a:ext>
            </a:extLst>
          </p:cNvPr>
          <p:cNvSpPr>
            <a:spLocks noGrp="1"/>
          </p:cNvSpPr>
          <p:nvPr>
            <p:ph idx="1"/>
          </p:nvPr>
        </p:nvSpPr>
        <p:spPr>
          <a:xfrm>
            <a:off x="0" y="1838509"/>
            <a:ext cx="6167377" cy="2590647"/>
          </a:xfrm>
          <a:solidFill>
            <a:schemeClr val="bg1">
              <a:lumMod val="95000"/>
            </a:schemeClr>
          </a:solidFill>
          <a:ln w="57150">
            <a:solidFill>
              <a:schemeClr val="bg1">
                <a:lumMod val="85000"/>
              </a:schemeClr>
            </a:solidFill>
          </a:ln>
        </p:spPr>
        <p:txBody>
          <a:bodyPr>
            <a:normAutofit fontScale="77500" lnSpcReduction="20000"/>
          </a:bodyPr>
          <a:lstStyle/>
          <a:p>
            <a:r>
              <a:rPr lang="en-US" dirty="0"/>
              <a:t>During the founding of what would become Chinese culture, ancient astronomers took a keen interest in mapping the moon and its cycles.</a:t>
            </a:r>
          </a:p>
          <a:p>
            <a:r>
              <a:rPr lang="en-US" dirty="0"/>
              <a:t>Takes place over 12 lunar cycles; 354 days</a:t>
            </a:r>
          </a:p>
          <a:p>
            <a:r>
              <a:rPr lang="en-US" dirty="0"/>
              <a:t>Steeped in legend and folk tales.</a:t>
            </a:r>
          </a:p>
        </p:txBody>
      </p:sp>
      <p:sp>
        <p:nvSpPr>
          <p:cNvPr id="13" name="Rectangle 12">
            <a:extLst>
              <a:ext uri="{FF2B5EF4-FFF2-40B4-BE49-F238E27FC236}">
                <a16:creationId xmlns:a16="http://schemas.microsoft.com/office/drawing/2014/main" id="{E4442A68-9E60-1AB4-2135-BE3913D96B12}"/>
              </a:ext>
            </a:extLst>
          </p:cNvPr>
          <p:cNvSpPr/>
          <p:nvPr/>
        </p:nvSpPr>
        <p:spPr>
          <a:xfrm>
            <a:off x="119708" y="5351676"/>
            <a:ext cx="7721808" cy="1206425"/>
          </a:xfrm>
          <a:prstGeom prst="rect">
            <a:avLst/>
          </a:prstGeom>
          <a:solidFill>
            <a:schemeClr val="bg1">
              <a:lumMod val="95000"/>
            </a:schemeClr>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43F712-EFE1-7A87-E7EB-BD155CF7BCEB}"/>
              </a:ext>
            </a:extLst>
          </p:cNvPr>
          <p:cNvSpPr txBox="1"/>
          <p:nvPr/>
        </p:nvSpPr>
        <p:spPr>
          <a:xfrm>
            <a:off x="566459" y="5351676"/>
            <a:ext cx="6714017" cy="707886"/>
          </a:xfrm>
          <a:prstGeom prst="rect">
            <a:avLst/>
          </a:prstGeom>
          <a:noFill/>
        </p:spPr>
        <p:txBody>
          <a:bodyPr wrap="none" rtlCol="0">
            <a:spAutoFit/>
          </a:bodyPr>
          <a:lstStyle/>
          <a:p>
            <a:r>
              <a:rPr lang="en-US" sz="4000" b="1" dirty="0"/>
              <a:t>Currently in the year 4721</a:t>
            </a:r>
          </a:p>
        </p:txBody>
      </p:sp>
      <p:sp>
        <p:nvSpPr>
          <p:cNvPr id="5" name="TextBox 4">
            <a:extLst>
              <a:ext uri="{FF2B5EF4-FFF2-40B4-BE49-F238E27FC236}">
                <a16:creationId xmlns:a16="http://schemas.microsoft.com/office/drawing/2014/main" id="{3B4F06B0-CE5F-4C34-C3A9-A8D250C03621}"/>
              </a:ext>
            </a:extLst>
          </p:cNvPr>
          <p:cNvSpPr txBox="1"/>
          <p:nvPr/>
        </p:nvSpPr>
        <p:spPr>
          <a:xfrm>
            <a:off x="259785" y="6037570"/>
            <a:ext cx="7441653" cy="369332"/>
          </a:xfrm>
          <a:prstGeom prst="rect">
            <a:avLst/>
          </a:prstGeom>
          <a:noFill/>
        </p:spPr>
        <p:txBody>
          <a:bodyPr wrap="none" rtlCol="0">
            <a:spAutoFit/>
          </a:bodyPr>
          <a:lstStyle/>
          <a:p>
            <a:r>
              <a:rPr lang="en-US" dirty="0"/>
              <a:t>Currently in the year of the Rabbit, next year is the year of the Dragon</a:t>
            </a:r>
          </a:p>
        </p:txBody>
      </p:sp>
      <p:sp>
        <p:nvSpPr>
          <p:cNvPr id="6" name="AutoShape 4" descr="Chinese Calendar 2023, Gregorian to Lunar Date">
            <a:extLst>
              <a:ext uri="{FF2B5EF4-FFF2-40B4-BE49-F238E27FC236}">
                <a16:creationId xmlns:a16="http://schemas.microsoft.com/office/drawing/2014/main" id="{30349411-9C04-E826-9D67-A4AE7D2A79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3">
            <a:extLst>
              <a:ext uri="{FF2B5EF4-FFF2-40B4-BE49-F238E27FC236}">
                <a16:creationId xmlns:a16="http://schemas.microsoft.com/office/drawing/2014/main" id="{7B1B7255-48C7-5237-8811-1057A99B051A}"/>
              </a:ext>
            </a:extLst>
          </p:cNvPr>
          <p:cNvSpPr/>
          <p:nvPr/>
        </p:nvSpPr>
        <p:spPr>
          <a:xfrm>
            <a:off x="9387068" y="0"/>
            <a:ext cx="2804932" cy="4912413"/>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0C5BB3-B5B6-5301-E98A-D09A95753ABD}"/>
              </a:ext>
            </a:extLst>
          </p:cNvPr>
          <p:cNvPicPr>
            <a:picLocks noChangeAspect="1"/>
          </p:cNvPicPr>
          <p:nvPr/>
        </p:nvPicPr>
        <p:blipFill>
          <a:blip r:embed="rId3"/>
          <a:stretch>
            <a:fillRect/>
          </a:stretch>
        </p:blipFill>
        <p:spPr>
          <a:xfrm>
            <a:off x="9476846" y="0"/>
            <a:ext cx="2715154" cy="4818443"/>
          </a:xfrm>
          <a:prstGeom prst="rect">
            <a:avLst/>
          </a:prstGeom>
        </p:spPr>
      </p:pic>
      <p:pic>
        <p:nvPicPr>
          <p:cNvPr id="3084" name="Picture 12" descr="Chinese Zodiac – animal of the year calculated by the lunar calendar –  Pagoda Projects – Beyond Work Experience">
            <a:extLst>
              <a:ext uri="{FF2B5EF4-FFF2-40B4-BE49-F238E27FC236}">
                <a16:creationId xmlns:a16="http://schemas.microsoft.com/office/drawing/2014/main" id="{B7D4DE0F-AC02-C7EB-1D55-13B8E2F5E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271" y="135977"/>
            <a:ext cx="2626489" cy="26264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8037FA-56AD-5A1A-C895-1CADA6CED326}"/>
              </a:ext>
            </a:extLst>
          </p:cNvPr>
          <p:cNvSpPr/>
          <p:nvPr/>
        </p:nvSpPr>
        <p:spPr>
          <a:xfrm>
            <a:off x="-12603" y="656877"/>
            <a:ext cx="45719" cy="4051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FFEA6C-5ED6-037D-0655-B536DF6012D1}"/>
              </a:ext>
            </a:extLst>
          </p:cNvPr>
          <p:cNvSpPr/>
          <p:nvPr/>
        </p:nvSpPr>
        <p:spPr>
          <a:xfrm>
            <a:off x="6678259" y="2980772"/>
            <a:ext cx="2326511" cy="1000156"/>
          </a:xfrm>
          <a:prstGeom prst="rect">
            <a:avLst/>
          </a:prstGeom>
          <a:solidFill>
            <a:schemeClr val="bg1">
              <a:lumMod val="9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0" i="0" dirty="0">
                <a:solidFill>
                  <a:srgbClr val="111111"/>
                </a:solidFill>
                <a:effectLst/>
                <a:latin typeface="Roboto" panose="02000000000000000000" pitchFamily="2" charset="0"/>
              </a:rPr>
              <a:t>农历</a:t>
            </a:r>
            <a:endParaRPr lang="en-US" altLang="ja-JP" sz="4000" b="0" i="0" dirty="0">
              <a:solidFill>
                <a:srgbClr val="111111"/>
              </a:solidFill>
              <a:effectLst/>
              <a:latin typeface="Roboto" panose="02000000000000000000" pitchFamily="2" charset="0"/>
            </a:endParaRPr>
          </a:p>
          <a:p>
            <a:pPr algn="ctr"/>
            <a:r>
              <a:rPr lang="en-US" sz="2400" b="0" dirty="0" err="1">
                <a:solidFill>
                  <a:srgbClr val="555555"/>
                </a:solidFill>
                <a:effectLst/>
                <a:latin typeface="Source Sans Pro" panose="020B0503030403020204" pitchFamily="34" charset="0"/>
              </a:rPr>
              <a:t>nóng</a:t>
            </a:r>
            <a:r>
              <a:rPr lang="en-US" sz="2400" b="0" dirty="0">
                <a:solidFill>
                  <a:srgbClr val="555555"/>
                </a:solidFill>
                <a:effectLst/>
                <a:latin typeface="Source Sans Pro" panose="020B0503030403020204" pitchFamily="34" charset="0"/>
              </a:rPr>
              <a:t> </a:t>
            </a:r>
            <a:r>
              <a:rPr lang="en-US" sz="2400" b="0" dirty="0" err="1">
                <a:solidFill>
                  <a:srgbClr val="555555"/>
                </a:solidFill>
                <a:effectLst/>
                <a:latin typeface="Source Sans Pro" panose="020B0503030403020204" pitchFamily="34" charset="0"/>
              </a:rPr>
              <a:t>lì</a:t>
            </a:r>
            <a:endParaRPr lang="en-US" sz="2400" dirty="0"/>
          </a:p>
        </p:txBody>
      </p:sp>
    </p:spTree>
    <p:extLst>
      <p:ext uri="{BB962C8B-B14F-4D97-AF65-F5344CB8AC3E}">
        <p14:creationId xmlns:p14="http://schemas.microsoft.com/office/powerpoint/2010/main" val="426486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7736-ED56-E801-8188-42A05C5941C4}"/>
              </a:ext>
            </a:extLst>
          </p:cNvPr>
          <p:cNvSpPr>
            <a:spLocks noGrp="1"/>
          </p:cNvSpPr>
          <p:nvPr>
            <p:ph type="title"/>
          </p:nvPr>
        </p:nvSpPr>
        <p:spPr>
          <a:xfrm>
            <a:off x="2263659" y="-197349"/>
            <a:ext cx="10168128" cy="1179576"/>
          </a:xfrm>
        </p:spPr>
        <p:txBody>
          <a:bodyPr/>
          <a:lstStyle/>
          <a:p>
            <a:r>
              <a:rPr lang="en-US" dirty="0"/>
              <a:t>The Moon in Chinese Mythology </a:t>
            </a:r>
          </a:p>
        </p:txBody>
      </p:sp>
      <p:sp>
        <p:nvSpPr>
          <p:cNvPr id="4" name="Rectangle 3">
            <a:extLst>
              <a:ext uri="{FF2B5EF4-FFF2-40B4-BE49-F238E27FC236}">
                <a16:creationId xmlns:a16="http://schemas.microsoft.com/office/drawing/2014/main" id="{AB731030-7330-BF7C-6B53-B7F07A3AF2D9}"/>
              </a:ext>
            </a:extLst>
          </p:cNvPr>
          <p:cNvSpPr/>
          <p:nvPr/>
        </p:nvSpPr>
        <p:spPr>
          <a:xfrm>
            <a:off x="486714" y="1192657"/>
            <a:ext cx="4280435" cy="5276088"/>
          </a:xfrm>
          <a:prstGeom prst="rect">
            <a:avLst/>
          </a:prstGeom>
          <a:solidFill>
            <a:schemeClr val="bg1"/>
          </a:solidFill>
          <a:ln w="762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5221A6-E6C4-C0AB-0842-92D9897E3D33}"/>
              </a:ext>
            </a:extLst>
          </p:cNvPr>
          <p:cNvSpPr/>
          <p:nvPr/>
        </p:nvSpPr>
        <p:spPr>
          <a:xfrm>
            <a:off x="2263659" y="682906"/>
            <a:ext cx="7760017" cy="925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A40D199-2C7D-C43F-87A9-155BC01DA00C}"/>
              </a:ext>
            </a:extLst>
          </p:cNvPr>
          <p:cNvSpPr txBox="1">
            <a:spLocks/>
          </p:cNvSpPr>
          <p:nvPr/>
        </p:nvSpPr>
        <p:spPr>
          <a:xfrm>
            <a:off x="486714" y="1192657"/>
            <a:ext cx="4393981" cy="5276088"/>
          </a:xfrm>
          <a:prstGeom prst="rect">
            <a:avLst/>
          </a:prstGeom>
          <a:noFill/>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rgbClr val="000000"/>
                </a:solidFill>
                <a:latin typeface="+mj-lt"/>
              </a:rPr>
              <a:t>Y</a:t>
            </a:r>
            <a:r>
              <a:rPr lang="en-US" b="1" i="0" dirty="0" err="1">
                <a:solidFill>
                  <a:srgbClr val="000000"/>
                </a:solidFill>
                <a:effectLst/>
                <a:latin typeface="+mj-lt"/>
              </a:rPr>
              <a:t>uètù</a:t>
            </a:r>
            <a:r>
              <a:rPr lang="en-US" b="1" u="sng" dirty="0">
                <a:latin typeface="+mj-lt"/>
              </a:rPr>
              <a:t>, The </a:t>
            </a:r>
            <a:r>
              <a:rPr lang="en-US" b="1" u="sng" dirty="0"/>
              <a:t>Jade Rabbit</a:t>
            </a:r>
          </a:p>
          <a:p>
            <a:pPr marL="0" indent="0">
              <a:buFont typeface="Arial" panose="020B0604020202020204" pitchFamily="34" charset="0"/>
              <a:buNone/>
            </a:pPr>
            <a:r>
              <a:rPr lang="en-US" sz="1600" dirty="0"/>
              <a:t>The Jade Emperor, the head of all mythology, disguised himself as an old man starving man. He came across a rabbit and asked for food, which the rabbit jumped into a fire to offer himself. </a:t>
            </a:r>
          </a:p>
          <a:p>
            <a:pPr marL="0" indent="0">
              <a:buFont typeface="Arial" panose="020B0604020202020204" pitchFamily="34" charset="0"/>
              <a:buNone/>
            </a:pPr>
            <a:r>
              <a:rPr lang="en-US" sz="1600" dirty="0"/>
              <a:t>Moved by the gesture, the Jade Emperor made the rabbit immortal and made of jade. The rabbit was sent to the moon, where he now makes an immortality elixir from a mortar and pestle. </a:t>
            </a:r>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600" dirty="0"/>
              <a:t>This legend has no timeframe,  very distant past.</a:t>
            </a:r>
          </a:p>
        </p:txBody>
      </p:sp>
      <p:sp>
        <p:nvSpPr>
          <p:cNvPr id="9" name="Rectangle 8">
            <a:extLst>
              <a:ext uri="{FF2B5EF4-FFF2-40B4-BE49-F238E27FC236}">
                <a16:creationId xmlns:a16="http://schemas.microsoft.com/office/drawing/2014/main" id="{B4F23091-B028-B6DD-EE13-DE5CD1F6E62D}"/>
              </a:ext>
            </a:extLst>
          </p:cNvPr>
          <p:cNvSpPr/>
          <p:nvPr/>
        </p:nvSpPr>
        <p:spPr>
          <a:xfrm>
            <a:off x="4777674" y="1192657"/>
            <a:ext cx="4280435" cy="5276088"/>
          </a:xfrm>
          <a:prstGeom prst="rect">
            <a:avLst/>
          </a:prstGeom>
          <a:solidFill>
            <a:schemeClr val="bg1"/>
          </a:solidFill>
          <a:ln w="762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A0B0A89-D304-684D-72E0-59CDCE2F05A1}"/>
              </a:ext>
            </a:extLst>
          </p:cNvPr>
          <p:cNvSpPr/>
          <p:nvPr/>
        </p:nvSpPr>
        <p:spPr>
          <a:xfrm>
            <a:off x="9213726" y="1471487"/>
            <a:ext cx="2973013" cy="4472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Mooncake Mid-Autumn Festival 2014: The History Behind This 3,500-Year ...">
            <a:extLst>
              <a:ext uri="{FF2B5EF4-FFF2-40B4-BE49-F238E27FC236}">
                <a16:creationId xmlns:a16="http://schemas.microsoft.com/office/drawing/2014/main" id="{E721529C-6F09-75E6-FAB9-6A78E380B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088" y="1644354"/>
            <a:ext cx="2854076" cy="41263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42EE41A-6E13-164B-004F-8B2BA2DA1E0A}"/>
              </a:ext>
            </a:extLst>
          </p:cNvPr>
          <p:cNvSpPr/>
          <p:nvPr/>
        </p:nvSpPr>
        <p:spPr>
          <a:xfrm>
            <a:off x="2315341" y="4375231"/>
            <a:ext cx="2083443" cy="15683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2&quot; JADE RABBIT | Jade City Jade Store | Cassiar Mountain BC">
            <a:extLst>
              <a:ext uri="{FF2B5EF4-FFF2-40B4-BE49-F238E27FC236}">
                <a16:creationId xmlns:a16="http://schemas.microsoft.com/office/drawing/2014/main" id="{49510AAA-5A00-1169-C060-1C69CB3FEDA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2466216" y="4430691"/>
            <a:ext cx="1781691" cy="1457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C4C76B-E3C5-72F4-0C2F-248CC8753932}"/>
              </a:ext>
            </a:extLst>
          </p:cNvPr>
          <p:cNvSpPr>
            <a:spLocks noGrp="1"/>
          </p:cNvSpPr>
          <p:nvPr>
            <p:ph idx="1"/>
          </p:nvPr>
        </p:nvSpPr>
        <p:spPr>
          <a:xfrm>
            <a:off x="4767149" y="1192657"/>
            <a:ext cx="4393981" cy="5276088"/>
          </a:xfrm>
          <a:noFill/>
        </p:spPr>
        <p:txBody>
          <a:bodyPr>
            <a:noAutofit/>
          </a:bodyPr>
          <a:lstStyle/>
          <a:p>
            <a:pPr marL="0" indent="0">
              <a:buNone/>
            </a:pPr>
            <a:r>
              <a:rPr lang="en-US" b="1" u="sng" dirty="0"/>
              <a:t>The Legend </a:t>
            </a:r>
            <a:r>
              <a:rPr lang="en-US" b="1" u="sng"/>
              <a:t>of Chang </a:t>
            </a:r>
            <a:r>
              <a:rPr lang="en-US" b="1" u="sng" dirty="0"/>
              <a:t>E</a:t>
            </a:r>
          </a:p>
          <a:p>
            <a:pPr marL="0" indent="0">
              <a:buNone/>
            </a:pPr>
            <a:r>
              <a:rPr lang="en-US" sz="1600" dirty="0"/>
              <a:t>One day, 10 suns rose above the earth, scorching the planet. An archer named Hue Yi shot down 9 suns, keeping only 1. He was rewarded with the Elixir of Immortality by the gods. He reluctantly took it.</a:t>
            </a:r>
          </a:p>
          <a:p>
            <a:pPr marL="0" indent="0">
              <a:buNone/>
            </a:pPr>
            <a:r>
              <a:rPr lang="en-US" sz="1600" dirty="0"/>
              <a:t>Later, his apprentice broke into his house while Yi was out hunting. He assaulted his wife, Cheng E to get the bottle. In the fight, Cheng E drank it. She became ethereal and flew up to the moon. Since then, Hue Yi would present her favorite fruits and cakes once per year, and that’s how the Chinese Mid-Autumn Festival came to be.</a:t>
            </a:r>
          </a:p>
          <a:p>
            <a:pPr marL="0" indent="0">
              <a:buNone/>
            </a:pPr>
            <a:endParaRPr lang="en-US" sz="1100" dirty="0"/>
          </a:p>
          <a:p>
            <a:pPr marL="0" indent="0">
              <a:buNone/>
            </a:pPr>
            <a:r>
              <a:rPr lang="en-US" sz="1600" dirty="0"/>
              <a:t>This legend has been said to take place around 2170 BCE.</a:t>
            </a:r>
          </a:p>
        </p:txBody>
      </p:sp>
      <p:sp>
        <p:nvSpPr>
          <p:cNvPr id="7" name="TextBox 6">
            <a:extLst>
              <a:ext uri="{FF2B5EF4-FFF2-40B4-BE49-F238E27FC236}">
                <a16:creationId xmlns:a16="http://schemas.microsoft.com/office/drawing/2014/main" id="{89D2B93C-9EEB-6281-6446-58638E3B2BD2}"/>
              </a:ext>
            </a:extLst>
          </p:cNvPr>
          <p:cNvSpPr txBox="1"/>
          <p:nvPr/>
        </p:nvSpPr>
        <p:spPr>
          <a:xfrm>
            <a:off x="10341248" y="452337"/>
            <a:ext cx="1772966" cy="646331"/>
          </a:xfrm>
          <a:prstGeom prst="rect">
            <a:avLst/>
          </a:prstGeom>
          <a:noFill/>
        </p:spPr>
        <p:txBody>
          <a:bodyPr wrap="square">
            <a:spAutoFit/>
          </a:bodyPr>
          <a:lstStyle/>
          <a:p>
            <a:pPr algn="l"/>
            <a:r>
              <a:rPr lang="ja-JP" altLang="en-US" sz="3600" b="1" i="0" dirty="0">
                <a:solidFill>
                  <a:srgbClr val="000000"/>
                </a:solidFill>
                <a:effectLst/>
                <a:latin typeface="PingFang TC"/>
              </a:rPr>
              <a:t>嫦娥</a:t>
            </a:r>
            <a:endParaRPr lang="ja-JP" altLang="en-US" sz="3600" b="1" i="0" dirty="0">
              <a:solidFill>
                <a:srgbClr val="000000"/>
              </a:solidFill>
              <a:effectLst/>
              <a:latin typeface="Linux Libertine"/>
            </a:endParaRPr>
          </a:p>
        </p:txBody>
      </p:sp>
      <p:sp>
        <p:nvSpPr>
          <p:cNvPr id="13" name="TextBox 12">
            <a:extLst>
              <a:ext uri="{FF2B5EF4-FFF2-40B4-BE49-F238E27FC236}">
                <a16:creationId xmlns:a16="http://schemas.microsoft.com/office/drawing/2014/main" id="{8ECC5EF0-B0DB-3AF0-2A3C-CC7F85BCDBE8}"/>
              </a:ext>
            </a:extLst>
          </p:cNvPr>
          <p:cNvSpPr txBox="1"/>
          <p:nvPr/>
        </p:nvSpPr>
        <p:spPr>
          <a:xfrm>
            <a:off x="841188" y="452337"/>
            <a:ext cx="1360323" cy="646331"/>
          </a:xfrm>
          <a:prstGeom prst="rect">
            <a:avLst/>
          </a:prstGeom>
          <a:noFill/>
        </p:spPr>
        <p:txBody>
          <a:bodyPr wrap="square">
            <a:spAutoFit/>
          </a:bodyPr>
          <a:lstStyle/>
          <a:p>
            <a:r>
              <a:rPr lang="ja-JP" altLang="en-US" sz="3600" b="1" i="0" dirty="0">
                <a:solidFill>
                  <a:srgbClr val="000000"/>
                </a:solidFill>
                <a:effectLst/>
                <a:latin typeface="Arial" panose="020B0604020202020204" pitchFamily="34" charset="0"/>
              </a:rPr>
              <a:t>月兔</a:t>
            </a:r>
            <a:endParaRPr lang="en-US" sz="3600" b="1" dirty="0"/>
          </a:p>
        </p:txBody>
      </p:sp>
    </p:spTree>
    <p:extLst>
      <p:ext uri="{BB962C8B-B14F-4D97-AF65-F5344CB8AC3E}">
        <p14:creationId xmlns:p14="http://schemas.microsoft.com/office/powerpoint/2010/main" val="366443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t's Mid-Autumn Festival time in Asia | Human World | EarthSky">
            <a:extLst>
              <a:ext uri="{FF2B5EF4-FFF2-40B4-BE49-F238E27FC236}">
                <a16:creationId xmlns:a16="http://schemas.microsoft.com/office/drawing/2014/main" id="{F0CF23DA-3450-1973-C80F-F3728823DAF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1250" b="4795"/>
          <a:stretch/>
        </p:blipFill>
        <p:spPr bwMode="auto">
          <a:xfrm>
            <a:off x="21" y="-214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0F5FC0-D3AF-09A1-1DF8-4E1549883CDC}"/>
              </a:ext>
            </a:extLst>
          </p:cNvPr>
          <p:cNvSpPr>
            <a:spLocks noGrp="1"/>
          </p:cNvSpPr>
          <p:nvPr>
            <p:ph type="title"/>
          </p:nvPr>
        </p:nvSpPr>
        <p:spPr>
          <a:xfrm>
            <a:off x="725502" y="-436794"/>
            <a:ext cx="10506456" cy="2057400"/>
          </a:xfrm>
        </p:spPr>
        <p:txBody>
          <a:bodyPr anchor="b">
            <a:normAutofit/>
          </a:bodyPr>
          <a:lstStyle/>
          <a:p>
            <a:r>
              <a:rPr lang="ja-JP" altLang="en-US" sz="4800" b="1" i="0" dirty="0">
                <a:solidFill>
                  <a:schemeClr val="bg1"/>
                </a:solidFill>
                <a:effectLst/>
                <a:latin typeface="Roboto" panose="02000000000000000000" pitchFamily="2" charset="0"/>
              </a:rPr>
              <a:t>中秋节 </a:t>
            </a:r>
            <a:r>
              <a:rPr lang="en-US" altLang="ja-JP" sz="2000" i="0" dirty="0">
                <a:solidFill>
                  <a:schemeClr val="bg1"/>
                </a:solidFill>
                <a:effectLst/>
                <a:latin typeface="Roboto" panose="02000000000000000000" pitchFamily="2" charset="0"/>
              </a:rPr>
              <a:t>(</a:t>
            </a:r>
            <a:r>
              <a:rPr lang="en-US" sz="2000" i="0" dirty="0" err="1">
                <a:solidFill>
                  <a:schemeClr val="bg1"/>
                </a:solidFill>
                <a:effectLst/>
                <a:latin typeface="Open Sans" panose="020B0606030504020204" pitchFamily="34" charset="0"/>
              </a:rPr>
              <a:t>zhōng</a:t>
            </a:r>
            <a:r>
              <a:rPr lang="en-US" sz="2000" i="0" dirty="0">
                <a:solidFill>
                  <a:schemeClr val="bg1"/>
                </a:solidFill>
                <a:effectLst/>
                <a:latin typeface="Open Sans" panose="020B0606030504020204" pitchFamily="34" charset="0"/>
              </a:rPr>
              <a:t> </a:t>
            </a:r>
            <a:r>
              <a:rPr lang="en-US" sz="2000" i="0" dirty="0" err="1">
                <a:solidFill>
                  <a:schemeClr val="bg1"/>
                </a:solidFill>
                <a:effectLst/>
                <a:latin typeface="Open Sans" panose="020B0606030504020204" pitchFamily="34" charset="0"/>
              </a:rPr>
              <a:t>qiū</a:t>
            </a:r>
            <a:r>
              <a:rPr lang="en-US" sz="2000" i="0" dirty="0">
                <a:solidFill>
                  <a:schemeClr val="bg1"/>
                </a:solidFill>
                <a:effectLst/>
                <a:latin typeface="Open Sans" panose="020B0606030504020204" pitchFamily="34" charset="0"/>
              </a:rPr>
              <a:t> </a:t>
            </a:r>
            <a:r>
              <a:rPr lang="en-US" sz="2000" i="0" dirty="0" err="1">
                <a:solidFill>
                  <a:schemeClr val="bg1"/>
                </a:solidFill>
                <a:effectLst/>
                <a:latin typeface="Open Sans" panose="020B0606030504020204" pitchFamily="34" charset="0"/>
              </a:rPr>
              <a:t>jié</a:t>
            </a:r>
            <a:r>
              <a:rPr lang="en-US" sz="2000" i="0" dirty="0">
                <a:solidFill>
                  <a:schemeClr val="bg1"/>
                </a:solidFill>
                <a:effectLst/>
                <a:latin typeface="Open Sans" panose="020B0606030504020204" pitchFamily="34" charset="0"/>
              </a:rPr>
              <a:t>)  </a:t>
            </a:r>
            <a:r>
              <a:rPr lang="en-US" sz="3000" dirty="0">
                <a:solidFill>
                  <a:schemeClr val="bg1"/>
                </a:solidFill>
              </a:rPr>
              <a:t>The Mid-Autumn Festival</a:t>
            </a:r>
          </a:p>
        </p:txBody>
      </p:sp>
      <p:sp>
        <p:nvSpPr>
          <p:cNvPr id="4105" name="Rectangle 410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7" name="Rectangle 410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854E9E-1F40-D9A3-5B09-40F0FFEAB047}"/>
              </a:ext>
            </a:extLst>
          </p:cNvPr>
          <p:cNvSpPr>
            <a:spLocks noGrp="1"/>
          </p:cNvSpPr>
          <p:nvPr>
            <p:ph idx="1"/>
          </p:nvPr>
        </p:nvSpPr>
        <p:spPr>
          <a:xfrm>
            <a:off x="725502" y="3598511"/>
            <a:ext cx="10506456" cy="2670048"/>
          </a:xfrm>
        </p:spPr>
        <p:txBody>
          <a:bodyPr>
            <a:normAutofit lnSpcReduction="10000"/>
          </a:bodyPr>
          <a:lstStyle/>
          <a:p>
            <a:pPr>
              <a:lnSpc>
                <a:spcPct val="100000"/>
              </a:lnSpc>
            </a:pPr>
            <a:r>
              <a:rPr lang="en-US" sz="1700" dirty="0">
                <a:solidFill>
                  <a:schemeClr val="bg1"/>
                </a:solidFill>
              </a:rPr>
              <a:t>It happens when the moon is at its fullest and roundest</a:t>
            </a:r>
          </a:p>
          <a:p>
            <a:pPr lvl="1">
              <a:lnSpc>
                <a:spcPct val="100000"/>
              </a:lnSpc>
            </a:pPr>
            <a:r>
              <a:rPr lang="en-US" sz="1700" dirty="0">
                <a:solidFill>
                  <a:schemeClr val="bg1"/>
                </a:solidFill>
              </a:rPr>
              <a:t>15</a:t>
            </a:r>
            <a:r>
              <a:rPr lang="en-US" sz="1700" baseline="30000" dirty="0">
                <a:solidFill>
                  <a:schemeClr val="bg1"/>
                </a:solidFill>
              </a:rPr>
              <a:t>th</a:t>
            </a:r>
            <a:r>
              <a:rPr lang="en-US" sz="1700" dirty="0">
                <a:solidFill>
                  <a:schemeClr val="bg1"/>
                </a:solidFill>
              </a:rPr>
              <a:t> day of the 8</a:t>
            </a:r>
            <a:r>
              <a:rPr lang="en-US" sz="1700" baseline="30000" dirty="0">
                <a:solidFill>
                  <a:schemeClr val="bg1"/>
                </a:solidFill>
              </a:rPr>
              <a:t>th</a:t>
            </a:r>
            <a:r>
              <a:rPr lang="en-US" sz="1700" dirty="0">
                <a:solidFill>
                  <a:schemeClr val="bg1"/>
                </a:solidFill>
              </a:rPr>
              <a:t> month on the Lunar Calendar</a:t>
            </a:r>
          </a:p>
          <a:p>
            <a:pPr>
              <a:lnSpc>
                <a:spcPct val="100000"/>
              </a:lnSpc>
            </a:pPr>
            <a:r>
              <a:rPr lang="en-US" sz="1700" dirty="0">
                <a:solidFill>
                  <a:schemeClr val="bg1"/>
                </a:solidFill>
              </a:rPr>
              <a:t>One of the largest holidays in Chinese culture  </a:t>
            </a:r>
          </a:p>
          <a:p>
            <a:pPr lvl="1">
              <a:lnSpc>
                <a:spcPct val="100000"/>
              </a:lnSpc>
            </a:pPr>
            <a:r>
              <a:rPr lang="en-US" sz="1700" dirty="0">
                <a:solidFill>
                  <a:schemeClr val="bg1"/>
                </a:solidFill>
              </a:rPr>
              <a:t>Though, only made national holiday in 2006</a:t>
            </a:r>
          </a:p>
          <a:p>
            <a:pPr>
              <a:lnSpc>
                <a:spcPct val="100000"/>
              </a:lnSpc>
            </a:pPr>
            <a:r>
              <a:rPr lang="en-US" sz="1700" dirty="0">
                <a:solidFill>
                  <a:schemeClr val="bg1"/>
                </a:solidFill>
              </a:rPr>
              <a:t>Mooncakes</a:t>
            </a:r>
          </a:p>
          <a:p>
            <a:pPr lvl="1">
              <a:lnSpc>
                <a:spcPct val="100000"/>
              </a:lnSpc>
            </a:pPr>
            <a:r>
              <a:rPr lang="en-US" sz="1700" dirty="0">
                <a:solidFill>
                  <a:schemeClr val="bg1"/>
                </a:solidFill>
              </a:rPr>
              <a:t>Was originally an offering to the moon, now for consumption</a:t>
            </a:r>
          </a:p>
          <a:p>
            <a:pPr lvl="1">
              <a:lnSpc>
                <a:spcPct val="100000"/>
              </a:lnSpc>
            </a:pPr>
            <a:r>
              <a:rPr lang="en-US" sz="1700" dirty="0">
                <a:solidFill>
                  <a:schemeClr val="bg1"/>
                </a:solidFill>
              </a:rPr>
              <a:t>Many different kinds: pork, chicken, rice pudding, poppy seed…</a:t>
            </a:r>
          </a:p>
          <a:p>
            <a:pPr>
              <a:lnSpc>
                <a:spcPct val="100000"/>
              </a:lnSpc>
            </a:pPr>
            <a:r>
              <a:rPr lang="en-US" sz="1700" dirty="0">
                <a:solidFill>
                  <a:schemeClr val="bg1"/>
                </a:solidFill>
              </a:rPr>
              <a:t>Families reunite, and watch the moon throughout the night</a:t>
            </a:r>
          </a:p>
        </p:txBody>
      </p:sp>
      <p:sp>
        <p:nvSpPr>
          <p:cNvPr id="6" name="TextBox 5">
            <a:extLst>
              <a:ext uri="{FF2B5EF4-FFF2-40B4-BE49-F238E27FC236}">
                <a16:creationId xmlns:a16="http://schemas.microsoft.com/office/drawing/2014/main" id="{01EA03DC-9BB2-2575-772E-DEA6798FA006}"/>
              </a:ext>
            </a:extLst>
          </p:cNvPr>
          <p:cNvSpPr txBox="1"/>
          <p:nvPr/>
        </p:nvSpPr>
        <p:spPr>
          <a:xfrm>
            <a:off x="841248" y="1620606"/>
            <a:ext cx="10692864" cy="369332"/>
          </a:xfrm>
          <a:prstGeom prst="rect">
            <a:avLst/>
          </a:prstGeom>
          <a:noFill/>
        </p:spPr>
        <p:txBody>
          <a:bodyPr wrap="none" rtlCol="0">
            <a:spAutoFit/>
          </a:bodyPr>
          <a:lstStyle/>
          <a:p>
            <a:r>
              <a:rPr lang="en-US" dirty="0">
                <a:solidFill>
                  <a:schemeClr val="bg1"/>
                </a:solidFill>
              </a:rPr>
              <a:t>The celebration is over 2,000 years old (perhaps more!) and is directly related to the legends before.</a:t>
            </a:r>
          </a:p>
        </p:txBody>
      </p:sp>
      <p:sp>
        <p:nvSpPr>
          <p:cNvPr id="7" name="TextBox 6">
            <a:extLst>
              <a:ext uri="{FF2B5EF4-FFF2-40B4-BE49-F238E27FC236}">
                <a16:creationId xmlns:a16="http://schemas.microsoft.com/office/drawing/2014/main" id="{42DC0AAD-9B14-4BB3-E1AD-BFA573E415C2}"/>
              </a:ext>
            </a:extLst>
          </p:cNvPr>
          <p:cNvSpPr txBox="1"/>
          <p:nvPr/>
        </p:nvSpPr>
        <p:spPr>
          <a:xfrm>
            <a:off x="841248" y="2195894"/>
            <a:ext cx="10829247" cy="369332"/>
          </a:xfrm>
          <a:prstGeom prst="rect">
            <a:avLst/>
          </a:prstGeom>
          <a:noFill/>
        </p:spPr>
        <p:txBody>
          <a:bodyPr wrap="none" rtlCol="0">
            <a:spAutoFit/>
          </a:bodyPr>
          <a:lstStyle/>
          <a:p>
            <a:r>
              <a:rPr lang="en-US" dirty="0">
                <a:solidFill>
                  <a:schemeClr val="bg1"/>
                </a:solidFill>
              </a:rPr>
              <a:t>Given its mystical nature, the moon has been celebrated and worshipped since the start of civilization.</a:t>
            </a:r>
          </a:p>
        </p:txBody>
      </p:sp>
      <p:sp>
        <p:nvSpPr>
          <p:cNvPr id="8" name="TextBox 7">
            <a:extLst>
              <a:ext uri="{FF2B5EF4-FFF2-40B4-BE49-F238E27FC236}">
                <a16:creationId xmlns:a16="http://schemas.microsoft.com/office/drawing/2014/main" id="{9F559AD0-D304-DF6C-4877-47E4F14C40CC}"/>
              </a:ext>
            </a:extLst>
          </p:cNvPr>
          <p:cNvSpPr txBox="1"/>
          <p:nvPr/>
        </p:nvSpPr>
        <p:spPr>
          <a:xfrm>
            <a:off x="865497" y="2720453"/>
            <a:ext cx="7341112" cy="369332"/>
          </a:xfrm>
          <a:prstGeom prst="rect">
            <a:avLst/>
          </a:prstGeom>
          <a:noFill/>
        </p:spPr>
        <p:txBody>
          <a:bodyPr wrap="none" rtlCol="0">
            <a:spAutoFit/>
          </a:bodyPr>
          <a:lstStyle/>
          <a:p>
            <a:r>
              <a:rPr lang="en-US" dirty="0">
                <a:solidFill>
                  <a:schemeClr val="bg1"/>
                </a:solidFill>
              </a:rPr>
              <a:t>Families and friends gather to celebrate a god harvest and reunion. </a:t>
            </a:r>
          </a:p>
        </p:txBody>
      </p:sp>
      <p:sp>
        <p:nvSpPr>
          <p:cNvPr id="9" name="Rectangle 8">
            <a:extLst>
              <a:ext uri="{FF2B5EF4-FFF2-40B4-BE49-F238E27FC236}">
                <a16:creationId xmlns:a16="http://schemas.microsoft.com/office/drawing/2014/main" id="{0FD68FB1-202F-97D0-E912-2565ED08D452}"/>
              </a:ext>
            </a:extLst>
          </p:cNvPr>
          <p:cNvSpPr/>
          <p:nvPr/>
        </p:nvSpPr>
        <p:spPr>
          <a:xfrm>
            <a:off x="8622023" y="3271681"/>
            <a:ext cx="3164425" cy="339163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What are mooncakes? Behind the Mid-Autumn Festival treat">
            <a:extLst>
              <a:ext uri="{FF2B5EF4-FFF2-40B4-BE49-F238E27FC236}">
                <a16:creationId xmlns:a16="http://schemas.microsoft.com/office/drawing/2014/main" id="{FEAF851C-DB05-232B-7C2C-FF652E635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052" y="5093105"/>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id-Autumn Festival Celebration in China - Xinhua | English.news.cn">
            <a:extLst>
              <a:ext uri="{FF2B5EF4-FFF2-40B4-BE49-F238E27FC236}">
                <a16:creationId xmlns:a16="http://schemas.microsoft.com/office/drawing/2014/main" id="{1D4C6481-3800-D70D-1D32-D361B588F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051" y="3410907"/>
            <a:ext cx="3028949"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4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3F77A6-7AB4-BE61-762B-7A6B2D327465}"/>
              </a:ext>
            </a:extLst>
          </p:cNvPr>
          <p:cNvPicPr>
            <a:picLocks noChangeAspect="1"/>
          </p:cNvPicPr>
          <p:nvPr/>
        </p:nvPicPr>
        <p:blipFill>
          <a:blip r:embed="rId2">
            <a:extLst>
              <a:ext uri="{28A0092B-C50C-407E-A947-70E740481C1C}">
                <a14:useLocalDpi xmlns:a14="http://schemas.microsoft.com/office/drawing/2010/main" val="0"/>
              </a:ext>
            </a:extLst>
          </a:blip>
          <a:srcRect l="7822" r="7822"/>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8A6DB0E6-E65F-4229-A5A0-2500203B6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1898B-4113-5E6E-2E08-6303A11D1A6C}"/>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rPr>
              <a:t>Sources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880838-E177-C5B5-3400-D575F63ACE10}"/>
              </a:ext>
            </a:extLst>
          </p:cNvPr>
          <p:cNvSpPr>
            <a:spLocks noGrp="1"/>
          </p:cNvSpPr>
          <p:nvPr>
            <p:ph idx="1"/>
          </p:nvPr>
        </p:nvSpPr>
        <p:spPr>
          <a:xfrm>
            <a:off x="371094" y="2718054"/>
            <a:ext cx="3438906" cy="3207258"/>
          </a:xfrm>
        </p:spPr>
        <p:txBody>
          <a:bodyPr anchor="t">
            <a:normAutofit/>
          </a:bodyPr>
          <a:lstStyle/>
          <a:p>
            <a:pPr>
              <a:lnSpc>
                <a:spcPct val="100000"/>
              </a:lnSpc>
            </a:pPr>
            <a:r>
              <a:rPr lang="en-US" sz="1100">
                <a:solidFill>
                  <a:schemeClr val="bg1"/>
                </a:solidFill>
                <a:hlinkClick r:id="rId3"/>
              </a:rPr>
              <a:t>The Moon in Chinese Culture: Symbolism and Significance – Asian Journal USA</a:t>
            </a:r>
            <a:endParaRPr lang="en-US" sz="1100">
              <a:solidFill>
                <a:schemeClr val="bg1"/>
              </a:solidFill>
            </a:endParaRPr>
          </a:p>
          <a:p>
            <a:pPr>
              <a:lnSpc>
                <a:spcPct val="100000"/>
              </a:lnSpc>
            </a:pPr>
            <a:r>
              <a:rPr lang="en-US" sz="1100">
                <a:solidFill>
                  <a:schemeClr val="bg1"/>
                </a:solidFill>
                <a:hlinkClick r:id="rId4"/>
              </a:rPr>
              <a:t>Stories behind the Moon: How Chinese people celebrate the Mid-Autumn Festival-China Story</a:t>
            </a:r>
            <a:endParaRPr lang="en-US" sz="1100">
              <a:solidFill>
                <a:schemeClr val="bg1"/>
              </a:solidFill>
            </a:endParaRPr>
          </a:p>
          <a:p>
            <a:pPr>
              <a:lnSpc>
                <a:spcPct val="100000"/>
              </a:lnSpc>
            </a:pPr>
            <a:r>
              <a:rPr lang="en-US" sz="1100">
                <a:solidFill>
                  <a:schemeClr val="bg1"/>
                </a:solidFill>
                <a:hlinkClick r:id="rId5"/>
              </a:rPr>
              <a:t>The Facts About the Chinese Moon Festival (thoughtco.com)</a:t>
            </a:r>
            <a:endParaRPr lang="en-US" sz="1100">
              <a:solidFill>
                <a:schemeClr val="bg1"/>
              </a:solidFill>
            </a:endParaRPr>
          </a:p>
          <a:p>
            <a:pPr>
              <a:lnSpc>
                <a:spcPct val="100000"/>
              </a:lnSpc>
            </a:pPr>
            <a:r>
              <a:rPr lang="en-US" sz="1100">
                <a:solidFill>
                  <a:schemeClr val="bg1"/>
                </a:solidFill>
                <a:hlinkClick r:id="rId3"/>
              </a:rPr>
              <a:t>The Moon in Chinese Culture: Symbolism and Significance – Asian Journal USA</a:t>
            </a:r>
            <a:endParaRPr lang="en-US" sz="1100">
              <a:solidFill>
                <a:schemeClr val="bg1"/>
              </a:solidFill>
            </a:endParaRPr>
          </a:p>
          <a:p>
            <a:pPr>
              <a:lnSpc>
                <a:spcPct val="100000"/>
              </a:lnSpc>
            </a:pPr>
            <a:r>
              <a:rPr lang="en-US" sz="1100">
                <a:solidFill>
                  <a:schemeClr val="bg1"/>
                </a:solidFill>
                <a:hlinkClick r:id="rId6"/>
              </a:rPr>
              <a:t>Chinese calendar | Lunar Year, Solar Eclipses &amp; Solstices | Britannica</a:t>
            </a:r>
            <a:endParaRPr lang="en-US" sz="1100">
              <a:solidFill>
                <a:schemeClr val="bg1"/>
              </a:solidFill>
            </a:endParaRPr>
          </a:p>
          <a:p>
            <a:pPr>
              <a:lnSpc>
                <a:spcPct val="100000"/>
              </a:lnSpc>
            </a:pPr>
            <a:r>
              <a:rPr lang="en-US" sz="1100">
                <a:solidFill>
                  <a:schemeClr val="bg1"/>
                </a:solidFill>
                <a:hlinkClick r:id="rId7"/>
              </a:rPr>
              <a:t>Chinese New Year: What is it and how is it celebrated? - BBC News</a:t>
            </a:r>
            <a:endParaRPr lang="en-US" sz="1100">
              <a:solidFill>
                <a:schemeClr val="bg1"/>
              </a:solidFill>
            </a:endParaRPr>
          </a:p>
          <a:p>
            <a:pPr>
              <a:lnSpc>
                <a:spcPct val="100000"/>
              </a:lnSpc>
            </a:pPr>
            <a:r>
              <a:rPr lang="en-US" sz="1100">
                <a:solidFill>
                  <a:schemeClr val="bg1"/>
                </a:solidFill>
              </a:rPr>
              <a:t>All images supplied by Google</a:t>
            </a:r>
          </a:p>
          <a:p>
            <a:pPr>
              <a:lnSpc>
                <a:spcPct val="100000"/>
              </a:lnSpc>
            </a:pPr>
            <a:endParaRPr lang="en-US" sz="1100">
              <a:solidFill>
                <a:schemeClr val="bg1"/>
              </a:solidFill>
            </a:endParaRPr>
          </a:p>
          <a:p>
            <a:pPr>
              <a:lnSpc>
                <a:spcPct val="100000"/>
              </a:lnSpc>
            </a:pPr>
            <a:endParaRPr lang="en-US" sz="1100">
              <a:solidFill>
                <a:schemeClr val="bg1"/>
              </a:solidFill>
            </a:endParaRPr>
          </a:p>
        </p:txBody>
      </p:sp>
      <p:sp>
        <p:nvSpPr>
          <p:cNvPr id="4" name="Rectangle 3">
            <a:extLst>
              <a:ext uri="{FF2B5EF4-FFF2-40B4-BE49-F238E27FC236}">
                <a16:creationId xmlns:a16="http://schemas.microsoft.com/office/drawing/2014/main" id="{B73B21AD-82F7-F2A3-03AF-D804686C973B}"/>
              </a:ext>
            </a:extLst>
          </p:cNvPr>
          <p:cNvSpPr/>
          <p:nvPr/>
        </p:nvSpPr>
        <p:spPr>
          <a:xfrm>
            <a:off x="127322" y="532435"/>
            <a:ext cx="1261640" cy="62885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1454B5-C44D-D540-E02A-BC432967F8DB}"/>
              </a:ext>
            </a:extLst>
          </p:cNvPr>
          <p:cNvSpPr/>
          <p:nvPr/>
        </p:nvSpPr>
        <p:spPr>
          <a:xfrm>
            <a:off x="424815" y="1708162"/>
            <a:ext cx="454861"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92020"/>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807</TotalTime>
  <Words>602</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Avenir Next LT Pro</vt:lpstr>
      <vt:lpstr>Calibri</vt:lpstr>
      <vt:lpstr>Linux Libertine</vt:lpstr>
      <vt:lpstr>Open Sans</vt:lpstr>
      <vt:lpstr>PingFang TC</vt:lpstr>
      <vt:lpstr>Roboto</vt:lpstr>
      <vt:lpstr>Source Sans Pro</vt:lpstr>
      <vt:lpstr>AccentBoxVTI</vt:lpstr>
      <vt:lpstr>中国月亮 zhōngguó yuè liàng</vt:lpstr>
      <vt:lpstr>CHARACTER FOR MOON</vt:lpstr>
      <vt:lpstr>The Moon in Modern Chinese Culture</vt:lpstr>
      <vt:lpstr>Lunar Calendar</vt:lpstr>
      <vt:lpstr>The Moon in Chinese Mythology </vt:lpstr>
      <vt:lpstr>中秋节 (zhōng qiū jié)  The Mid-Autumn Festival</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Moon in Chinese Culture</dc:title>
  <dc:creator>Sloey, Selogi</dc:creator>
  <cp:lastModifiedBy>Dzieza, Paulina</cp:lastModifiedBy>
  <cp:revision>2</cp:revision>
  <dcterms:created xsi:type="dcterms:W3CDTF">2023-09-11T15:16:29Z</dcterms:created>
  <dcterms:modified xsi:type="dcterms:W3CDTF">2023-10-04T18:24:50Z</dcterms:modified>
</cp:coreProperties>
</file>